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17"/>
  </p:notesMasterIdLst>
  <p:sldIdLst>
    <p:sldId id="256" r:id="rId3"/>
    <p:sldId id="258" r:id="rId4"/>
    <p:sldId id="260" r:id="rId5"/>
    <p:sldId id="261" r:id="rId6"/>
    <p:sldId id="262" r:id="rId7"/>
    <p:sldId id="263" r:id="rId8"/>
    <p:sldId id="272" r:id="rId9"/>
    <p:sldId id="265" r:id="rId10"/>
    <p:sldId id="267" r:id="rId11"/>
    <p:sldId id="268" r:id="rId12"/>
    <p:sldId id="266" r:id="rId13"/>
    <p:sldId id="269" r:id="rId14"/>
    <p:sldId id="270" r:id="rId15"/>
    <p:sldId id="271" r:id="rId1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88" autoAdjust="0"/>
  </p:normalViewPr>
  <p:slideViewPr>
    <p:cSldViewPr>
      <p:cViewPr varScale="1">
        <p:scale>
          <a:sx n="120" d="100"/>
          <a:sy n="120" d="100"/>
        </p:scale>
        <p:origin x="56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23-11-2021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 smtClean="0"/>
              <a:t>Onderzoeksbestand</a:t>
            </a:r>
            <a:r>
              <a:rPr lang="nl-NL" dirty="0" smtClean="0"/>
              <a:t> op BSN-niveau</a:t>
            </a:r>
          </a:p>
          <a:p>
            <a:r>
              <a:rPr lang="nl-NL" dirty="0" smtClean="0"/>
              <a:t>Voor gebruik door externe onderzoekers</a:t>
            </a:r>
          </a:p>
          <a:p>
            <a:r>
              <a:rPr lang="nl-NL" dirty="0" err="1"/>
              <a:t>Koppelbaar</a:t>
            </a:r>
            <a:r>
              <a:rPr lang="nl-NL" dirty="0"/>
              <a:t> aan andere databestanden van het CBS</a:t>
            </a:r>
          </a:p>
          <a:p>
            <a:r>
              <a:rPr lang="nl-NL" dirty="0" smtClean="0"/>
              <a:t>Alleen onder strenge voorwaarden</a:t>
            </a:r>
          </a:p>
          <a:p>
            <a:r>
              <a:rPr lang="nl-NL" dirty="0" smtClean="0"/>
              <a:t>Binnen beveiligde IT-omgeving van het CBS</a:t>
            </a:r>
          </a:p>
          <a:p>
            <a:r>
              <a:rPr lang="nl-NL" dirty="0" smtClean="0"/>
              <a:t>Alleen uitkomsten mogen IT-omgeving verlaten, de data niet</a:t>
            </a:r>
          </a:p>
          <a:p>
            <a:r>
              <a:rPr lang="nl-NL" dirty="0" smtClean="0"/>
              <a:t>Uitkomsten mogen niet herleidbaar zijn naar individu of organisatie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Microdatabestand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120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11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Meerwaarde van monitor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641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Landelijk en regionaal vergelijkbare uitkomsten</a:t>
            </a:r>
          </a:p>
          <a:p>
            <a:r>
              <a:rPr lang="nl-NL" dirty="0" smtClean="0"/>
              <a:t>Onderlinge </a:t>
            </a:r>
            <a:r>
              <a:rPr lang="nl-NL" dirty="0" err="1" smtClean="0"/>
              <a:t>bench-learning</a:t>
            </a:r>
            <a:endParaRPr lang="nl-NL" dirty="0" smtClean="0"/>
          </a:p>
          <a:p>
            <a:r>
              <a:rPr lang="nl-NL" dirty="0" smtClean="0"/>
              <a:t>Mogelijkheden voor nadere onderzoek door koppeling met bestanden over bijvoorbeeld:</a:t>
            </a:r>
          </a:p>
          <a:p>
            <a:pPr lvl="1"/>
            <a:r>
              <a:rPr lang="nl-NL" dirty="0" smtClean="0"/>
              <a:t>Jeugdzorg, Veilig Thuis, zorggebruik ouders</a:t>
            </a:r>
          </a:p>
          <a:p>
            <a:pPr lvl="1"/>
            <a:r>
              <a:rPr lang="nl-NL" dirty="0" smtClean="0"/>
              <a:t>Opleidingsniveau, inkomen ouders</a:t>
            </a:r>
          </a:p>
          <a:p>
            <a:pPr lvl="1"/>
            <a:r>
              <a:rPr lang="nl-NL" dirty="0" smtClean="0"/>
              <a:t>Gezondheidssituatie op latere leeftijd</a:t>
            </a:r>
          </a:p>
          <a:p>
            <a:pPr lvl="1"/>
            <a:r>
              <a:rPr lang="nl-NL" dirty="0" smtClean="0"/>
              <a:t>Schoolprestaties</a:t>
            </a:r>
          </a:p>
          <a:p>
            <a:pPr lvl="1"/>
            <a:r>
              <a:rPr lang="nl-NL" smtClean="0"/>
              <a:t>Perinatale registratie</a:t>
            </a:r>
            <a:endParaRPr lang="nl-NL" dirty="0" smtClean="0"/>
          </a:p>
          <a:p>
            <a:pPr lvl="1"/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Meerwaarde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66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13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Proeftuinen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2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Januari t/m juni 2022</a:t>
            </a:r>
          </a:p>
          <a:p>
            <a:r>
              <a:rPr lang="nl-NL" dirty="0" smtClean="0"/>
              <a:t>6 tot 8 </a:t>
            </a:r>
            <a:r>
              <a:rPr lang="nl-NL" dirty="0" err="1" smtClean="0"/>
              <a:t>JGZ’s</a:t>
            </a:r>
            <a:r>
              <a:rPr lang="nl-NL" dirty="0" smtClean="0"/>
              <a:t> -&gt; zo divers mogelijk, ook qua software</a:t>
            </a:r>
          </a:p>
          <a:p>
            <a:r>
              <a:rPr lang="nl-NL" smtClean="0"/>
              <a:t>Pilotlevering </a:t>
            </a:r>
            <a:r>
              <a:rPr lang="nl-NL" dirty="0" smtClean="0"/>
              <a:t>aan CBS -&gt; nog redelijk vrij format</a:t>
            </a:r>
          </a:p>
          <a:p>
            <a:r>
              <a:rPr lang="nl-NL" dirty="0" smtClean="0"/>
              <a:t>Beoordeling leveringen door CBS</a:t>
            </a:r>
            <a:br>
              <a:rPr lang="nl-NL" dirty="0" smtClean="0"/>
            </a:br>
            <a:r>
              <a:rPr lang="nl-NL" sz="1400" dirty="0" smtClean="0"/>
              <a:t>o.a.</a:t>
            </a:r>
            <a:r>
              <a:rPr lang="nl-NL" sz="1600" dirty="0" smtClean="0"/>
              <a:t> </a:t>
            </a:r>
            <a:r>
              <a:rPr lang="nl-NL" sz="1400" dirty="0" smtClean="0"/>
              <a:t>volledigheid, consistentie, over/</a:t>
            </a:r>
            <a:r>
              <a:rPr lang="nl-NL" sz="1400" dirty="0" err="1" smtClean="0"/>
              <a:t>onderdekking</a:t>
            </a:r>
            <a:r>
              <a:rPr lang="nl-NL" sz="1400" dirty="0" smtClean="0"/>
              <a:t>, ontbrekende waarden, uniformiteit</a:t>
            </a:r>
          </a:p>
          <a:p>
            <a:r>
              <a:rPr lang="nl-NL" dirty="0" smtClean="0"/>
              <a:t>Verdiepend gesprek met elke pilotdeelnemer over bevindingen</a:t>
            </a:r>
            <a:endParaRPr lang="nl-NL" dirty="0"/>
          </a:p>
          <a:p>
            <a:r>
              <a:rPr lang="nl-NL" dirty="0" smtClean="0"/>
              <a:t>Vaststellen format en inhoud productieleveringen</a:t>
            </a:r>
          </a:p>
          <a:p>
            <a:r>
              <a:rPr lang="nl-NL" dirty="0" smtClean="0"/>
              <a:t>Afstemming inhoud </a:t>
            </a:r>
            <a:r>
              <a:rPr lang="nl-NL" dirty="0" err="1" smtClean="0"/>
              <a:t>StatLine</a:t>
            </a:r>
            <a:r>
              <a:rPr lang="nl-NL" dirty="0" smtClean="0"/>
              <a:t> tabel + dashboard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Proeftuinen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385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2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Uitwisseling van data met CBS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566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Artikel 33 Wet op het CBS</a:t>
            </a:r>
          </a:p>
          <a:p>
            <a:pPr lvl="1"/>
            <a:r>
              <a:rPr lang="nl-NL" dirty="0" smtClean="0"/>
              <a:t>CBS bevoegd om gegevens uit registraties van overheden te gebruiken</a:t>
            </a:r>
          </a:p>
          <a:p>
            <a:pPr lvl="1"/>
            <a:r>
              <a:rPr lang="nl-NL" dirty="0" smtClean="0"/>
              <a:t>CBS bevoegd om daarnaast gegevens op te vragen bij ondernemingen en instellingen</a:t>
            </a:r>
          </a:p>
          <a:p>
            <a:pPr lvl="1"/>
            <a:r>
              <a:rPr lang="nl-NL" dirty="0" smtClean="0"/>
              <a:t>Partijen leveren kosteloos en kunnen zich niet beroepen op geheimhouding</a:t>
            </a:r>
          </a:p>
          <a:p>
            <a:r>
              <a:rPr lang="nl-NL" dirty="0"/>
              <a:t>Artikel 34 CBS-wet regelt ontvangen en verwerken BSN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Wettelijke grondslag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23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Artikel 37 CBS-wet</a:t>
            </a:r>
          </a:p>
          <a:p>
            <a:pPr lvl="1"/>
            <a:r>
              <a:rPr lang="nl-NL" dirty="0" smtClean="0"/>
              <a:t>CBS mag gegevens alleen gebruiken voor statistiek en niet aan derden verstrekken</a:t>
            </a:r>
          </a:p>
          <a:p>
            <a:pPr lvl="1"/>
            <a:r>
              <a:rPr lang="nl-NL" dirty="0" smtClean="0"/>
              <a:t>Uit publicaties CBS mogen geen herkenbare gegevens van een individu, instelling of huishouden kunnen worden ontleend</a:t>
            </a:r>
          </a:p>
          <a:p>
            <a:r>
              <a:rPr lang="nl-NL" dirty="0" smtClean="0"/>
              <a:t>Artikel 38 CBS-wet</a:t>
            </a:r>
          </a:p>
          <a:p>
            <a:pPr lvl="1"/>
            <a:r>
              <a:rPr lang="nl-NL" dirty="0" smtClean="0"/>
              <a:t>CBS draagt zorg voor technische en organisatorische voorzieningen voor beveiliging van gegevens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Privacy wettelijk vastgelegd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Ook regionale cijfers gewenst in monitor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Regionale uitkomsten zijn herleidbaar naar 1 JGZ-organisatie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Jaarlijks toestemmingsverklaring nodig van elke JGZ!</a:t>
            </a:r>
          </a:p>
          <a:p>
            <a:endParaRPr lang="nl-NL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Zijspoortje: naar JGZ herleidbare publicaties	</a:t>
            </a:r>
            <a:endParaRPr lang="nl-NL" dirty="0"/>
          </a:p>
        </p:txBody>
      </p:sp>
      <p:sp>
        <p:nvSpPr>
          <p:cNvPr id="5" name="Pijl-omlaag 4"/>
          <p:cNvSpPr/>
          <p:nvPr/>
        </p:nvSpPr>
        <p:spPr>
          <a:xfrm>
            <a:off x="3131840" y="1779662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-omlaag 5"/>
          <p:cNvSpPr/>
          <p:nvPr/>
        </p:nvSpPr>
        <p:spPr>
          <a:xfrm>
            <a:off x="3131840" y="2850958"/>
            <a:ext cx="360040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97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CBS kan alleen data opvragen die nodig zijn voor de statistiek</a:t>
            </a:r>
          </a:p>
          <a:p>
            <a:r>
              <a:rPr lang="nl-NL" dirty="0" smtClean="0"/>
              <a:t>In dit geval dus alleen de BDS-elementen die nodig zijn voor set indicatoren zoals die door TNO in opdracht van VWS is vastgesteld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Data-minimalisatie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08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1100" dirty="0" smtClean="0">
                <a:solidFill>
                  <a:schemeClr val="bg1">
                    <a:lumMod val="50000"/>
                  </a:schemeClr>
                </a:solidFill>
              </a:rPr>
              <a:t>Formele antwoord: Ja</a:t>
            </a:r>
            <a:endParaRPr lang="nl-NL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dirty="0" smtClean="0"/>
              <a:t>Praktische antwoord:</a:t>
            </a:r>
          </a:p>
          <a:p>
            <a:pPr lvl="1"/>
            <a:r>
              <a:rPr lang="nl-NL" b="1" u="sng" dirty="0" smtClean="0"/>
              <a:t>Samen</a:t>
            </a:r>
            <a:r>
              <a:rPr lang="nl-NL" dirty="0" smtClean="0"/>
              <a:t> een groeipad bewandelen naar zo volledig mogelijke, kwalitatief hoogstaande monitor</a:t>
            </a:r>
          </a:p>
          <a:p>
            <a:pPr lvl="1"/>
            <a:r>
              <a:rPr lang="nl-NL" dirty="0" smtClean="0"/>
              <a:t>Door te starten met wat wél kan genereer je gezamenlijke richting en momentum.</a:t>
            </a:r>
          </a:p>
          <a:p>
            <a:pPr lvl="1"/>
            <a:r>
              <a:rPr lang="nl-NL" dirty="0" smtClean="0"/>
              <a:t>CBS wil geen dingen publiceren die kwalitatief (ver) onder de maat zijn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Al deze BDS-elementen verplicht leveren?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25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>
                <a:solidFill>
                  <a:schemeClr val="bg1"/>
                </a:solidFill>
              </a:rPr>
              <a:pPr algn="ctr"/>
              <a:t>8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Beoogde output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26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Tabel in online databank </a:t>
            </a:r>
            <a:r>
              <a:rPr lang="nl-NL" dirty="0" err="1" smtClean="0"/>
              <a:t>StatLine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11 indicatoren</a:t>
            </a:r>
          </a:p>
          <a:p>
            <a:pPr lvl="1"/>
            <a:r>
              <a:rPr lang="nl-NL" dirty="0" smtClean="0"/>
              <a:t>Uitkomsten voor NL-totaal</a:t>
            </a:r>
          </a:p>
          <a:p>
            <a:pPr lvl="1"/>
            <a:r>
              <a:rPr lang="nl-NL" dirty="0" smtClean="0"/>
              <a:t>En met toestemmingsverklaringen van </a:t>
            </a:r>
            <a:r>
              <a:rPr lang="nl-NL" dirty="0" err="1" smtClean="0"/>
              <a:t>JGZ’s</a:t>
            </a:r>
            <a:r>
              <a:rPr lang="nl-NL" dirty="0" smtClean="0"/>
              <a:t> ook per:</a:t>
            </a:r>
          </a:p>
          <a:p>
            <a:pPr lvl="2"/>
            <a:r>
              <a:rPr lang="nl-NL" dirty="0" smtClean="0"/>
              <a:t>Gemeente, jeugdzorgregio, GGD-regio</a:t>
            </a:r>
          </a:p>
          <a:p>
            <a:r>
              <a:rPr lang="nl-NL" dirty="0" smtClean="0"/>
              <a:t>Dashboard waarin de uitkomsten per regio visueel worden gepresenteerd</a:t>
            </a:r>
          </a:p>
          <a:p>
            <a:r>
              <a:rPr lang="nl-NL" dirty="0" smtClean="0"/>
              <a:t>Jaarlijkse update met nieuwe cijfers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Openbare statistische output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436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419</Words>
  <Application>Microsoft Office PowerPoint</Application>
  <PresentationFormat>Diavoorstelling (16:9)</PresentationFormat>
  <Paragraphs>77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CBS indelingen</vt:lpstr>
      <vt:lpstr>Samenwerking</vt:lpstr>
      <vt:lpstr>PowerPoint-presentatie</vt:lpstr>
      <vt:lpstr>Uitwisseling van data met CBS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Beoogde output</vt:lpstr>
      <vt:lpstr>PowerPoint-presentatie</vt:lpstr>
      <vt:lpstr>PowerPoint-presentatie</vt:lpstr>
      <vt:lpstr>Meerwaarde van monitor</vt:lpstr>
      <vt:lpstr>PowerPoint-presentatie</vt:lpstr>
      <vt:lpstr>Proeftuinen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Mol, J.W. (Jan)</dc:creator>
  <dc:description>19-1-21: samenwerking slides toegevoegd</dc:description>
  <cp:lastModifiedBy>Mol, J.W. (Jan)</cp:lastModifiedBy>
  <cp:revision>13</cp:revision>
  <dcterms:created xsi:type="dcterms:W3CDTF">2021-10-06T11:41:33Z</dcterms:created>
  <dcterms:modified xsi:type="dcterms:W3CDTF">2021-11-23T15:35:47Z</dcterms:modified>
</cp:coreProperties>
</file>